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9"/>
  </p:notesMasterIdLst>
  <p:handoutMasterIdLst>
    <p:handoutMasterId r:id="rId20"/>
  </p:handoutMasterIdLst>
  <p:sldIdLst>
    <p:sldId id="289" r:id="rId8"/>
    <p:sldId id="290" r:id="rId9"/>
    <p:sldId id="297" r:id="rId10"/>
    <p:sldId id="291" r:id="rId11"/>
    <p:sldId id="293" r:id="rId12"/>
    <p:sldId id="294" r:id="rId13"/>
    <p:sldId id="295" r:id="rId14"/>
    <p:sldId id="292" r:id="rId15"/>
    <p:sldId id="296" r:id="rId16"/>
    <p:sldId id="298"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15" autoAdjust="0"/>
    <p:restoredTop sz="94648"/>
  </p:normalViewPr>
  <p:slideViewPr>
    <p:cSldViewPr snapToGrid="0" snapToObjects="1">
      <p:cViewPr varScale="1">
        <p:scale>
          <a:sx n="112" d="100"/>
          <a:sy n="112" d="100"/>
        </p:scale>
        <p:origin x="6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5/29/23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5/29/23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399175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750678-16CE-4445-9CBB-5CA5A8D293D7}"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21EA51-7193-ED46-99FB-8DD5E70D7184}"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EC0524-1817-234B-A65C-F588481ABE0E}"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81C847-9A72-8B4C-AE3F-1CC0780C6462}" type="datetime1">
              <a:rPr lang="en-US" smtClean="0"/>
              <a:t>5/29/23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BF7A2E-F401-2341-B8D6-FD3D35A358A1}"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31662F8-0D20-1D41-9F92-CF910C25BE08}" type="datetime1">
              <a:rPr lang="en-US" smtClean="0"/>
              <a:t>5/29/23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F34AD1-62F7-9F4E-B5DE-4E280BF084F7}"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29D482-0B72-B947-A1D2-FC3F362C606E}"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6E0FC8-0730-E34F-9DAB-061942CAD515}"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A34DBB-762D-3746-B10F-5C7FFE7BBB90}"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0F4B6-6818-9545-92F0-C19FB997F2E8}"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5FEA9B-536F-C643-BAD4-E1776B38ECC6}"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A02FC0-7F8F-734C-92B5-27A85ECF7258}"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41F222-164A-4844-9ECD-FB88CDBE18C1}"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42A3E9-3166-2B48-8220-D16A088A3691}"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1A78DE-E469-A14D-B6AF-06FF4D6EB05E}"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25F6A5-350B-B440-A1E8-8179DA5B7DAF}"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735D6C-E2A2-AA4B-BF3D-880B50AEEE53}"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7E0B0B-3003-BE4D-AF16-219637AF6C0A}"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9A2440-7D80-E74D-B224-4B45B28ABF4B}"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7A8C4D-D72B-B547-8AE4-FFF4DDEB89C7}"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07DAA-5A74-C445-9460-D43D13C2E819}"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4E82F9D-18CB-7349-A320-B59B1F9DBA43}" type="datetime1">
              <a:rPr lang="en-US" smtClean="0"/>
              <a:t>5/29/23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A7F110-199F-5246-B1A0-FE2EB4C09ACB}"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6CAC65-79CE-8145-8369-FE47305F2E5D}"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8E3C4C-B7AB-BA4D-9046-7235E260F146}"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C1BB07-5F51-8E40-AAE6-976B3C7B27A4}"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E3A6B8-9760-7344-98E7-B3A0637F7C5B}"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E043B-B00E-DC4F-AA39-21423F9B1D04}"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381242A-7720-D44A-BDA8-A947AC231BFD}" type="datetime1">
              <a:rPr lang="en-US" smtClean="0"/>
              <a:t>5/29/23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D3B33B-4094-FC41-B86D-D77D8A3F7500}"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63FD8E-5C9C-F546-83BF-4D7AE9F31FBD}"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6BF7BA-5F2B-0042-B436-3ACA680ED9F5}"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9844038-AF94-D245-BB07-42AD9DA2E322}"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B77FE9-C061-A548-AB8F-50AB49E806E4}"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E3C742-A55A-D245-B32C-DC1AFCBB0943}"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8550AC-4EA2-7647-83EF-F1C012069398}"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45CDCD-5BE4-4D4B-8626-ADE85727C5F3}"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6D676A-F2FF-544F-9705-426882B6F73A}"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8ED2C0-1CB0-5C4D-8699-D64CAA777822}" type="datetime1">
              <a:rPr lang="en-US" smtClean="0"/>
              <a:t>5/29/23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392" y="173515"/>
            <a:ext cx="8277216" cy="3038533"/>
          </a:xfrm>
          <a:prstGeom prst="rect">
            <a:avLst/>
          </a:prstGeom>
        </p:spPr>
      </p:pic>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639C9-881A-E346-9536-B20D65C54860}"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C83A3CF-365D-8442-AD3A-75947CB12EC1}" type="datetime1">
              <a:rPr lang="en-US" smtClean="0"/>
              <a:t>5/29/23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48A71E-13D8-014E-A949-2323CFAADE4C}"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DD5795-D636-464A-895D-BBE8D36742F6}"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0230BF-7169-864D-B796-E1E62D7C627D}"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E3D6AF-A9E2-054D-947E-80ABEF38ED8F}"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8D1C52-778D-F449-A110-3BAA6E36032B}"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96AE61-5E8A-6846-BD88-08E90AD406C8}"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FDB8DE-8238-1140-85D9-77E9CA7863F5}"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DEBFF-0807-FD49-9616-DF1767AFB75C}"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9BBFB1-6CB6-254E-9426-374704247BF5}"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B95530-0953-914B-9152-234556C35A66}"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87B12B-2282-7A4F-AF18-4672F3BD9233}"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E1A87-C23D-2044-965B-5498B1E4C306}"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385300-DC59-0848-84DA-DA6F4C8FB130}"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D23515-F351-5E47-9C30-C3B21E2E6E5C}"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E2392-2339-C048-B20E-980185AAFD1B}" type="datetime1">
              <a:rPr lang="en-US" smtClean="0"/>
              <a:t>5/29/23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1DD46C-DE07-3246-AE48-AB4526DEDD5B}" type="datetime1">
              <a:rPr lang="en-US" smtClean="0"/>
              <a:t>5/29/23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6C547-6D7B-B844-87A8-D8E073010B1B}"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C94CAD-84B6-9741-B431-DFCB1670A89F}"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D0031F-00F5-2442-A654-F9A599886E85}"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C5F9F4-9992-3A49-BC38-95C60AD3509C}"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2599E3-4327-9947-80BE-C870DB6836B6}" type="datetime1">
              <a:rPr lang="en-US" smtClean="0"/>
              <a:t>5/29/23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56B6828D-4376-3F42-B447-6C9332BB7842}" type="datetime1">
              <a:rPr lang="en-US" smtClean="0"/>
              <a:t>5/29/23</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135519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257A5D93-F9B1-2A4C-A2F6-6A69E76A2FA3}" type="datetime1">
              <a:rPr lang="en-US" smtClean="0"/>
              <a:t>5/29/23</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5/29/2023</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1564011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5/29/23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83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A9DDC-0C88-3A45-9875-2774D8D12881}" type="datetime1">
              <a:rPr lang="en-US" smtClean="0"/>
              <a:t>5/29/23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C20143C4-EA43-5346-BDA8-8B9186530BE8}" type="datetime1">
              <a:rPr lang="en-US" smtClean="0"/>
              <a:t>5/29/23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419406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F6927747-A5DA-E94F-8F00-6EE3D06AE6DB}" type="datetime1">
              <a:rPr lang="en-US" smtClean="0"/>
              <a:t>5/29/23</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0579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A1693F82-E10B-BB4F-BAF6-47E2F2345D57}" type="datetime1">
              <a:rPr lang="en-US" smtClean="0"/>
              <a:t>5/29/23</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66021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FA149FE2-42EE-AD40-81F4-FBD2938F2E0C}" type="datetime1">
              <a:rPr lang="en-US" smtClean="0"/>
              <a:t>5/29/23</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715337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29A49F49-3F68-AE42-9D60-892268CABA14}" type="datetime1">
              <a:rPr lang="en-US" smtClean="0"/>
              <a:t>5/29/23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80281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18AB40D1-E6B3-2D47-A690-7D92E9FAD58F}" type="datetime1">
              <a:rPr lang="en-US" smtClean="0"/>
              <a:t>5/29/23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1818883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F5F73685-F3EB-CA45-B1B7-7857117DFA54}" type="datetime1">
              <a:rPr lang="en-US" smtClean="0"/>
              <a:t>5/29/23</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58006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343E4D53-4C3C-4F46-BE79-2EA9BB10945C}" type="datetime1">
              <a:rPr lang="en-US" smtClean="0"/>
              <a:t>5/29/23</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23039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1AF710-7054-9B4F-A574-70C3C733CC03}"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03C2B5-80EF-EA40-8809-E1B52F10C6C5}" type="datetime1">
              <a:rPr lang="en-US" smtClean="0"/>
              <a:t>5/29/23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220369C-3205-AC4F-BE3C-D68364E2E28D}"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3A299A3-F5E1-FC47-B777-F46BDBD27E10}"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D6547C-375B-0746-925F-92DFCDBB3BAD}" type="datetime1">
              <a:rPr lang="en-US" smtClean="0"/>
              <a:t>5/29/23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ED31DEC1-1109-FC48-B1DE-68D2976FA86A}"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8AF95E9-1345-2445-A4F4-9C6BDB344939}" type="datetime1">
              <a:rPr lang="en-US" smtClean="0"/>
              <a:t>5/29/23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417AD-286E-FD44-8D46-53A55D2ED68C}" type="datetime1">
              <a:rPr lang="en-US" smtClean="0"/>
              <a:t>5/29/23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A8E32E68-C4EE-1B4A-8062-08D1149AE4EB}" type="datetime1">
              <a:rPr lang="en-US" smtClean="0"/>
              <a:t>5/29/23</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41375501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16.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8.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tiff"/><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Building a competition robot</a:t>
            </a:r>
          </a:p>
        </p:txBody>
      </p:sp>
      <p:sp>
        <p:nvSpPr>
          <p:cNvPr id="2" name="Subtitle 1"/>
          <p:cNvSpPr>
            <a:spLocks noGrp="1"/>
          </p:cNvSpPr>
          <p:nvPr>
            <p:ph type="subTitle" idx="1"/>
          </p:nvPr>
        </p:nvSpPr>
        <p:spPr/>
        <p:txBody>
          <a:bodyPr/>
          <a:lstStyle/>
          <a:p>
            <a:r>
              <a:rPr lang="en-US"/>
              <a:t>Seshan brothers</a:t>
            </a:r>
            <a:endParaRPr lang="en-US" dirty="0"/>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DESIGN JUDGING TIPS</a:t>
            </a:r>
          </a:p>
        </p:txBody>
      </p:sp>
      <p:sp>
        <p:nvSpPr>
          <p:cNvPr id="3" name="Content Placeholder 2"/>
          <p:cNvSpPr>
            <a:spLocks noGrp="1"/>
          </p:cNvSpPr>
          <p:nvPr>
            <p:ph idx="1"/>
          </p:nvPr>
        </p:nvSpPr>
        <p:spPr>
          <a:xfrm>
            <a:off x="448091" y="1505583"/>
            <a:ext cx="8247818" cy="4353215"/>
          </a:xfrm>
        </p:spPr>
        <p:txBody>
          <a:bodyPr>
            <a:normAutofit/>
          </a:bodyPr>
          <a:lstStyle/>
          <a:p>
            <a:pPr marL="342900" indent="-342900">
              <a:buFont typeface="Arial" charset="0"/>
              <a:buChar char="•"/>
            </a:pPr>
            <a:r>
              <a:rPr lang="en-US" sz="2400" dirty="0"/>
              <a:t>You will need to provide clear explanations of the robot design, attachments, and sensors.</a:t>
            </a:r>
          </a:p>
          <a:p>
            <a:pPr marL="342900" indent="-342900">
              <a:buFont typeface="Arial" charset="0"/>
              <a:buChar char="•"/>
            </a:pPr>
            <a:r>
              <a:rPr lang="en-US" sz="2400" dirty="0"/>
              <a:t>Test your robot and present this data to judges to explain how you picked your robot design and how you modified it.</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8" name="Picture 7" descr="Table&#10;&#10;Description automatically generated">
            <a:extLst>
              <a:ext uri="{FF2B5EF4-FFF2-40B4-BE49-F238E27FC236}">
                <a16:creationId xmlns:a16="http://schemas.microsoft.com/office/drawing/2014/main" id="{100C1C5F-D883-7FB0-939B-9DD1416C835B}"/>
              </a:ext>
            </a:extLst>
          </p:cNvPr>
          <p:cNvPicPr>
            <a:picLocks noChangeAspect="1"/>
          </p:cNvPicPr>
          <p:nvPr/>
        </p:nvPicPr>
        <p:blipFill rotWithShape="1">
          <a:blip r:embed="rId2">
            <a:extLst>
              <a:ext uri="{28A0092B-C50C-407E-A947-70E740481C1C}">
                <a14:useLocalDpi xmlns:a14="http://schemas.microsoft.com/office/drawing/2010/main" val="0"/>
              </a:ext>
            </a:extLst>
          </a:blip>
          <a:srcRect t="46793" b="17916"/>
          <a:stretch/>
        </p:blipFill>
        <p:spPr>
          <a:xfrm>
            <a:off x="448091" y="3459443"/>
            <a:ext cx="8338279" cy="2399355"/>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a:t>
            </a:r>
            <a:r>
              <a:rPr lang="en-US" dirty="0">
                <a:hlinkClick r:id="rId3"/>
              </a:rPr>
              <a:t>www.ev3lessons.com</a:t>
            </a:r>
            <a:r>
              <a:rPr lang="en-US" dirty="0"/>
              <a:t> </a:t>
            </a:r>
            <a:r>
              <a:rPr lang="en-US"/>
              <a:t>and </a:t>
            </a:r>
            <a:r>
              <a:rPr lang="en-US">
                <a:hlinkClick r:id="rId4"/>
              </a:rPr>
              <a:t>www.flltutorials.com</a:t>
            </a:r>
            <a:endParaRPr lang="en-US"/>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474469"/>
            <a:ext cx="8574087" cy="4625705"/>
          </a:xfrm>
        </p:spPr>
        <p:txBody>
          <a:bodyPr>
            <a:normAutofit fontScale="55000" lnSpcReduction="2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524318"/>
            <a:ext cx="4971799" cy="4601846"/>
          </a:xfrm>
        </p:spPr>
        <p:txBody>
          <a:bodyPr>
            <a:noAutofit/>
          </a:bodyPr>
          <a:lstStyle/>
          <a:p>
            <a:pPr marL="342900" indent="-342900">
              <a:buFont typeface="Arial" charset="0"/>
              <a:buChar char="•"/>
            </a:pPr>
            <a:r>
              <a:rPr lang="en-US" sz="2000" dirty="0"/>
              <a:t>In the next few slides, we present some key questions you need to ask yourself before building a competition robot</a:t>
            </a:r>
          </a:p>
          <a:p>
            <a:pPr marL="342900" indent="-342900">
              <a:buFont typeface="Arial" charset="0"/>
              <a:buChar char="•"/>
            </a:pPr>
            <a:r>
              <a:rPr lang="en-US" sz="2000" dirty="0"/>
              <a:t>You should consider the pros and cons of each option</a:t>
            </a:r>
          </a:p>
          <a:p>
            <a:pPr marL="342900" indent="-342900">
              <a:buFont typeface="Arial" charset="0"/>
              <a:buChar char="•"/>
            </a:pPr>
            <a:r>
              <a:rPr lang="en-US" sz="2000" dirty="0"/>
              <a:t>We firmly believe that you should design and test ideas for yourself – there is no perfect wheel or perfect design for a competition</a:t>
            </a:r>
          </a:p>
          <a:p>
            <a:pPr marL="342900" indent="-342900">
              <a:buFont typeface="Arial" charset="0"/>
              <a:buChar char="•"/>
            </a:pPr>
            <a:r>
              <a:rPr lang="en-US" sz="2000" dirty="0"/>
              <a:t>We discuss the following 6 factors: Size, Weight/Balance, Sensors &amp; Placement, Arm Motor Placement, Wheel Choice and Other</a:t>
            </a:r>
          </a:p>
        </p:txBody>
      </p:sp>
      <p:sp>
        <p:nvSpPr>
          <p:cNvPr id="4" name="Footer Placeholder 3"/>
          <p:cNvSpPr>
            <a:spLocks noGrp="1"/>
          </p:cNvSpPr>
          <p:nvPr>
            <p:ph type="ftr" sz="quarter" idx="11"/>
          </p:nvPr>
        </p:nvSpPr>
        <p:spPr/>
        <p:txBody>
          <a:bodyPr/>
          <a:lstStyle/>
          <a:p>
            <a:r>
              <a:rPr lang="en-US"/>
              <a:t>© 2023, FLLTutorials.com. Last edit 5/29/2023</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9" name="Picture 8" descr="A close-up of a toy&#10;&#10;Description automatically generated with low confidence">
            <a:extLst>
              <a:ext uri="{FF2B5EF4-FFF2-40B4-BE49-F238E27FC236}">
                <a16:creationId xmlns:a16="http://schemas.microsoft.com/office/drawing/2014/main" id="{6B494A5B-40E7-F53E-2324-292F8941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797" y="3042700"/>
            <a:ext cx="3650077" cy="3650077"/>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474470"/>
            <a:ext cx="4534526" cy="4901987"/>
          </a:xfrm>
        </p:spPr>
        <p:txBody>
          <a:bodyPr>
            <a:normAutofit fontScale="77500" lnSpcReduction="20000"/>
          </a:bodyPr>
          <a:lstStyle/>
          <a:p>
            <a:pPr marL="346075" indent="-342900">
              <a:buFont typeface="Arial" charset="0"/>
              <a:buChar char="•"/>
            </a:pPr>
            <a:r>
              <a:rPr lang="en-US" dirty="0"/>
              <a:t>Always check for any height limitations set by the rules </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Launch dimensions and narrow openings in the challenge mat</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10" name="Picture 9" descr="A screenshot of a video game&#10;&#10;Description automatically generated with medium confidence">
            <a:extLst>
              <a:ext uri="{FF2B5EF4-FFF2-40B4-BE49-F238E27FC236}">
                <a16:creationId xmlns:a16="http://schemas.microsoft.com/office/drawing/2014/main" id="{DB4B119B-3287-BADB-38BE-E57A61898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710" y="1729282"/>
            <a:ext cx="2794000" cy="3759200"/>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488405" y="1497329"/>
            <a:ext cx="4793821" cy="4590319"/>
          </a:xfrm>
        </p:spPr>
        <p:txBody>
          <a:bodyPr>
            <a:normAutofit fontScale="92500" lnSpcReduction="10000"/>
          </a:bodyPr>
          <a:lstStyle/>
          <a:p>
            <a:pPr marL="342900" lvl="1" indent="-342900">
              <a:spcAft>
                <a:spcPts val="600"/>
              </a:spcAft>
              <a:buClrTx/>
            </a:pPr>
            <a:r>
              <a:rPr lang="en-US" sz="2000" dirty="0"/>
              <a:t>Questions to ask yourself: Is your robot well balanced? Is the center of gravity in the right location?</a:t>
            </a:r>
          </a:p>
          <a:p>
            <a:pPr marL="342900" lvl="1" indent="-342900">
              <a:spcAft>
                <a:spcPts val="600"/>
              </a:spcAft>
              <a:buClrTx/>
            </a:pPr>
            <a:r>
              <a:rPr lang="en-US" sz="2000" dirty="0"/>
              <a:t>The robot should not be weighted to any one side</a:t>
            </a:r>
          </a:p>
          <a:p>
            <a:pPr marL="1028700" lvl="2" indent="-342900">
              <a:spcAft>
                <a:spcPts val="600"/>
              </a:spcAft>
              <a:buClrTx/>
            </a:pPr>
            <a:r>
              <a:rPr lang="en-US" sz="1600" dirty="0"/>
              <a:t>If it does, your moves will be unreliable, the tires may skid, the robot may veer</a:t>
            </a:r>
          </a:p>
          <a:p>
            <a:pPr marL="1028700" lvl="2" indent="-342900">
              <a:spcAft>
                <a:spcPts val="600"/>
              </a:spcAft>
              <a:buClrTx/>
            </a:pPr>
            <a:r>
              <a:rPr lang="en-US" sz="1600" dirty="0"/>
              <a:t>Once you add the weight of the attachments, this may worsen.</a:t>
            </a:r>
          </a:p>
          <a:p>
            <a:pPr marL="342900" lvl="1" indent="-342900">
              <a:spcAft>
                <a:spcPts val="600"/>
              </a:spcAft>
              <a:buClrTx/>
            </a:pPr>
            <a:r>
              <a:rPr lang="en-US" sz="2000" dirty="0"/>
              <a:t>Carefully consider the placement of the brick and also the weight of the attachments</a:t>
            </a:r>
          </a:p>
          <a:p>
            <a:pPr marL="1028700" lvl="2" indent="-342900">
              <a:spcAft>
                <a:spcPts val="600"/>
              </a:spcAft>
              <a:buClrTx/>
            </a:pPr>
            <a:r>
              <a:rPr lang="en-US" sz="1600"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3555" y="3677993"/>
            <a:ext cx="2774985" cy="2339892"/>
          </a:xfrm>
          <a:prstGeom prst="rect">
            <a:avLst/>
          </a:prstGeom>
        </p:spPr>
      </p:pic>
      <p:pic>
        <p:nvPicPr>
          <p:cNvPr id="9" name="Picture 8"/>
          <p:cNvPicPr>
            <a:picLocks noChangeAspect="1"/>
          </p:cNvPicPr>
          <p:nvPr/>
        </p:nvPicPr>
        <p:blipFill>
          <a:blip r:embed="rId4"/>
          <a:stretch>
            <a:fillRect/>
          </a:stretch>
        </p:blipFill>
        <p:spPr>
          <a:xfrm>
            <a:off x="5776019" y="1617697"/>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And their placement</a:t>
            </a:r>
          </a:p>
        </p:txBody>
      </p:sp>
      <p:sp>
        <p:nvSpPr>
          <p:cNvPr id="3" name="Content Placeholder 2"/>
          <p:cNvSpPr>
            <a:spLocks noGrp="1"/>
          </p:cNvSpPr>
          <p:nvPr>
            <p:ph idx="1"/>
          </p:nvPr>
        </p:nvSpPr>
        <p:spPr>
          <a:xfrm>
            <a:off x="457198" y="1516846"/>
            <a:ext cx="8113745" cy="4623857"/>
          </a:xfrm>
        </p:spPr>
        <p:txBody>
          <a:bodyPr>
            <a:normAutofit fontScale="85000" lnSpcReduction="20000"/>
          </a:bodyPr>
          <a:lstStyle/>
          <a:p>
            <a:pPr marL="342900" lvl="1" indent="-342900">
              <a:spcAft>
                <a:spcPts val="600"/>
              </a:spcAft>
              <a:buClrTx/>
            </a:pPr>
            <a:r>
              <a:rPr lang="en-US" dirty="0"/>
              <a:t>What sensors do you need to add to accomplish your team’s goals?</a:t>
            </a:r>
          </a:p>
          <a:p>
            <a:pPr marL="342900" lvl="1" indent="-342900">
              <a:spcAft>
                <a:spcPts val="600"/>
              </a:spcAft>
              <a:buClrTx/>
            </a:pPr>
            <a:r>
              <a:rPr lang="en-US" dirty="0"/>
              <a:t>Where should the sensors be placed?</a:t>
            </a:r>
          </a:p>
          <a:p>
            <a:pPr marL="1028700" lvl="2" indent="-342900">
              <a:spcAft>
                <a:spcPts val="600"/>
              </a:spcAft>
              <a:buClrTx/>
            </a:pPr>
            <a:r>
              <a:rPr lang="en-US"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dirty="0"/>
              <a:t>The gyro can be placed anywhere but must face a certain direction to be used to measure turns. </a:t>
            </a:r>
          </a:p>
          <a:p>
            <a:pPr marL="1028700" lvl="2" indent="-342900">
              <a:spcAft>
                <a:spcPts val="600"/>
              </a:spcAft>
              <a:buClrTx/>
            </a:pPr>
            <a:r>
              <a:rPr lang="en-US" dirty="0"/>
              <a:t>The other sensors need to be placed where they are most useful - on the side of the robot where you will use them the most.</a:t>
            </a:r>
          </a:p>
        </p:txBody>
      </p:sp>
      <p:sp>
        <p:nvSpPr>
          <p:cNvPr id="4" name="Footer Placeholder 3"/>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657350"/>
            <a:ext cx="4816258" cy="4468814"/>
          </a:xfrm>
        </p:spPr>
        <p:txBody>
          <a:bodyPr>
            <a:normAutofit fontScale="55000" lnSpcReduction="20000"/>
          </a:bodyPr>
          <a:lstStyle/>
          <a:p>
            <a:pPr marL="342900" indent="-342900">
              <a:buFont typeface="Arial" charset="0"/>
              <a:buChar char="•"/>
            </a:pPr>
            <a:r>
              <a:rPr lang="en-US" dirty="0"/>
              <a:t>If you are using the EV3 or SPIKE Prime,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pic>
        <p:nvPicPr>
          <p:cNvPr id="9" name="Picture 8" descr="A picture containing cake, LEGO, toy&#10;&#10;Description automatically generated">
            <a:extLst>
              <a:ext uri="{FF2B5EF4-FFF2-40B4-BE49-F238E27FC236}">
                <a16:creationId xmlns:a16="http://schemas.microsoft.com/office/drawing/2014/main" id="{4FE6D023-FCE1-56A4-A4FC-548B0457AF0C}"/>
              </a:ext>
            </a:extLst>
          </p:cNvPr>
          <p:cNvPicPr>
            <a:picLocks noChangeAspect="1"/>
          </p:cNvPicPr>
          <p:nvPr/>
        </p:nvPicPr>
        <p:blipFill rotWithShape="1">
          <a:blip r:embed="rId3">
            <a:extLst>
              <a:ext uri="{28A0092B-C50C-407E-A947-70E740481C1C}">
                <a14:useLocalDpi xmlns:a14="http://schemas.microsoft.com/office/drawing/2010/main" val="0"/>
              </a:ext>
            </a:extLst>
          </a:blip>
          <a:srcRect l="12536" r="18612"/>
          <a:stretch/>
        </p:blipFill>
        <p:spPr>
          <a:xfrm>
            <a:off x="5276825" y="1546023"/>
            <a:ext cx="3409975" cy="2785828"/>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524318"/>
            <a:ext cx="4791205" cy="4601846"/>
          </a:xfrm>
        </p:spPr>
        <p:txBody>
          <a:bodyPr>
            <a:normAutofit fontScale="40000" lnSpcReduction="20000"/>
          </a:bodyPr>
          <a:lstStyle/>
          <a:p>
            <a:pPr marL="342900" indent="-342900">
              <a:buFont typeface="Arial" charset="0"/>
              <a:buChar char="•"/>
            </a:pPr>
            <a:r>
              <a:rPr lang="en-US" sz="4000" dirty="0">
                <a:solidFill>
                  <a:srgbClr val="FF0000"/>
                </a:solidFill>
              </a:rPr>
              <a:t>Don’t listen to anyone who tells you which wheels are best for FIRST LEGO League. Every robot is different. Every year of the contest is different.</a:t>
            </a:r>
          </a:p>
          <a:p>
            <a:pPr marL="666900" lvl="1" indent="-342900">
              <a:buFont typeface="Arial" charset="0"/>
              <a:buChar char="•"/>
            </a:pPr>
            <a:r>
              <a:rPr lang="en-US" sz="3500" dirty="0">
                <a:solidFill>
                  <a:srgbClr val="FF0000"/>
                </a:solidFill>
              </a:rPr>
              <a:t>Always do your own tests to determine which wheel is best for your particular robot and what the tradeoffs are</a:t>
            </a:r>
          </a:p>
          <a:p>
            <a:pPr marL="342900" lvl="1" indent="-342900">
              <a:spcAft>
                <a:spcPts val="600"/>
              </a:spcAft>
              <a:buClrTx/>
            </a:pPr>
            <a:r>
              <a:rPr lang="en-US" sz="3500" dirty="0"/>
              <a:t>Larger wheels may be faster, but are less precise and have more slack</a:t>
            </a:r>
          </a:p>
          <a:p>
            <a:pPr marL="342900" indent="-342900">
              <a:buFont typeface="Arial" charset="0"/>
              <a:buChar char="•"/>
            </a:pPr>
            <a:r>
              <a:rPr lang="en-US" sz="4000" dirty="0"/>
              <a:t>Small wheels are slower, but sometimes are more precise</a:t>
            </a:r>
          </a:p>
          <a:p>
            <a:pPr marL="342900" indent="-342900">
              <a:buFont typeface="Arial" charset="0"/>
              <a:buChar char="•"/>
            </a:pPr>
            <a:r>
              <a:rPr lang="en-US" sz="4000" dirty="0"/>
              <a:t>Firmer tires won’t become out of shape or come off the rims. </a:t>
            </a:r>
          </a:p>
          <a:p>
            <a:pPr marL="342900" indent="-342900">
              <a:buFont typeface="Arial" charset="0"/>
              <a:buChar char="•"/>
            </a:pPr>
            <a:r>
              <a:rPr lang="en-US" sz="4000" dirty="0"/>
              <a:t>Back wheels/skids need to be able to move in many directions and be at the same height as the front wheels.</a:t>
            </a:r>
          </a:p>
          <a:p>
            <a:pPr marL="342900" indent="-342900">
              <a:buFont typeface="Arial" charset="0"/>
              <a:buChar char="•"/>
            </a:pPr>
            <a:r>
              <a:rPr lang="en-US" sz="4000"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520190"/>
            <a:ext cx="4716049" cy="4856266"/>
          </a:xfrm>
        </p:spPr>
        <p:txBody>
          <a:bodyPr>
            <a:normAutofit fontScale="55000" lnSpcReduction="2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 batteries on your EV3?</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en-US"/>
              <a:t>© 2023, FLLTutorials.com. Last edit 5/29/2023</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73249" y="3429000"/>
            <a:ext cx="3547997" cy="3018773"/>
          </a:xfrm>
          <a:prstGeom prst="rect">
            <a:avLst/>
          </a:prstGeom>
        </p:spPr>
      </p:pic>
      <p:pic>
        <p:nvPicPr>
          <p:cNvPr id="8" name="Picture 7" descr="A close-up of a toy&#10;&#10;Description automatically generated with low confidence">
            <a:extLst>
              <a:ext uri="{FF2B5EF4-FFF2-40B4-BE49-F238E27FC236}">
                <a16:creationId xmlns:a16="http://schemas.microsoft.com/office/drawing/2014/main" id="{B4812C0D-2F6D-D747-1ED4-E90297904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321" y="294471"/>
            <a:ext cx="3653852" cy="3653852"/>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4161</TotalTime>
  <Words>1042</Words>
  <Application>Microsoft Macintosh PowerPoint</Application>
  <PresentationFormat>On-screen Show (4:3)</PresentationFormat>
  <Paragraphs>72</Paragraphs>
  <Slides>11</Slides>
  <Notes>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11</vt:i4>
      </vt:variant>
    </vt:vector>
  </HeadingPairs>
  <TitlesOfParts>
    <vt:vector size="25"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Building a competition robot</vt:lpstr>
      <vt:lpstr>Our Rules for ROBOT Design</vt:lpstr>
      <vt:lpstr>DESIGN CONSIDERATIONS</vt:lpstr>
      <vt:lpstr>Height &amp; Width</vt:lpstr>
      <vt:lpstr>balance</vt:lpstr>
      <vt:lpstr>Sensors And their placement</vt:lpstr>
      <vt:lpstr>ARM Motor placement</vt:lpstr>
      <vt:lpstr>Wheels</vt:lpstr>
      <vt:lpstr>OTHER CONSIDERATIONS</vt:lpstr>
      <vt:lpstr>ROBOT DESIGN JUDGING TIPS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81</cp:revision>
  <cp:lastPrinted>2016-08-04T16:21:11Z</cp:lastPrinted>
  <dcterms:created xsi:type="dcterms:W3CDTF">2014-10-28T21:59:38Z</dcterms:created>
  <dcterms:modified xsi:type="dcterms:W3CDTF">2023-05-29T15:18:44Z</dcterms:modified>
</cp:coreProperties>
</file>